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3" r:id="rId6"/>
    <p:sldId id="266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7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6602EE-0E34-4C60-A69C-2D9CD4683696}">
          <p14:sldIdLst>
            <p14:sldId id="256"/>
            <p14:sldId id="257"/>
            <p14:sldId id="258"/>
            <p14:sldId id="259"/>
            <p14:sldId id="283"/>
            <p14:sldId id="266"/>
            <p14:sldId id="271"/>
            <p14:sldId id="272"/>
            <p14:sldId id="273"/>
            <p14:sldId id="274"/>
            <p14:sldId id="275"/>
            <p14:sldId id="276"/>
            <p14:sldId id="278"/>
            <p14:sldId id="277"/>
            <p14:sldId id="27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23584" cy="1643442"/>
          </a:xfrm>
        </p:spPr>
        <p:txBody>
          <a:bodyPr anchor="ctr">
            <a:no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Лекция 4.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ОТДЕЛЫ ДИАТОМОВЫЕ, БУРЫЕ И КРАСНЫЕ ВОДОРОСЛИ.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6D11AD-AE9F-DA33-6801-225684A5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548"/>
          <a:stretch/>
        </p:blipFill>
        <p:spPr>
          <a:xfrm>
            <a:off x="1149597" y="2204864"/>
            <a:ext cx="7438191" cy="38181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EB655-E3A4-6CCC-B4CE-CF2F9806562A}"/>
              </a:ext>
            </a:extLst>
          </p:cNvPr>
          <p:cNvSpPr txBox="1"/>
          <p:nvPr/>
        </p:nvSpPr>
        <p:spPr>
          <a:xfrm>
            <a:off x="1259632" y="188640"/>
            <a:ext cx="7560840" cy="548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0915" marR="741680" algn="ctr"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Циклоспор</a:t>
            </a:r>
            <a:r>
              <a:rPr lang="ru-RU" sz="2400" b="1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Cyclosporeae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диняет</a:t>
            </a:r>
            <a:r>
              <a:rPr lang="ru-RU" sz="24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ru-RU" sz="24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цикле</a:t>
            </a:r>
            <a:r>
              <a:rPr lang="ru-RU" sz="24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развития,</a:t>
            </a:r>
            <a:r>
              <a:rPr lang="ru-RU" sz="24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24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енерации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н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ения, споры не обра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ся. 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оогамный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Bef>
                <a:spcPts val="395"/>
              </a:spcBef>
              <a:spcAft>
                <a:spcPts val="0"/>
              </a:spcAft>
            </a:pP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Fucus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ранен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ерных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морях,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у-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прибрежных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амнях,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стига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50 см (ри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унок 7).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ершине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ди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мич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етви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ся, и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аждая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етвь за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анчи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чной клет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ой,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орая о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</a:t>
            </a:r>
            <a:r>
              <a:rPr lang="ru-RU" sz="24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лщин</a:t>
            </a:r>
            <a:r>
              <a:rPr lang="ru-RU" sz="24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sz="24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ткий</a:t>
            </a:r>
            <a:r>
              <a:rPr lang="ru-RU" sz="24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черешок,</a:t>
            </a:r>
            <a:r>
              <a:rPr lang="ru-RU" sz="24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анчи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ающийся</a:t>
            </a:r>
            <a:r>
              <a:rPr lang="ru-RU" sz="24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ониче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ой,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орая прикрепляет 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сль к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9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771E21-FA81-DD49-A29A-F0574B4B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836712"/>
            <a:ext cx="2761084" cy="288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F0DA60-E435-D083-5955-3A7147BEB2D6}"/>
              </a:ext>
            </a:extLst>
          </p:cNvPr>
          <p:cNvSpPr txBox="1"/>
          <p:nvPr/>
        </p:nvSpPr>
        <p:spPr>
          <a:xfrm>
            <a:off x="1763688" y="3696210"/>
            <a:ext cx="5821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09345">
              <a:spcBef>
                <a:spcPts val="24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унок 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 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7AFC6-729E-3DA0-0E3F-428686130D5A}"/>
              </a:ext>
            </a:extLst>
          </p:cNvPr>
          <p:cNvSpPr txBox="1"/>
          <p:nvPr/>
        </p:nvSpPr>
        <p:spPr>
          <a:xfrm rot="10800000" flipV="1">
            <a:off x="1259632" y="4419398"/>
            <a:ext cx="7632848" cy="16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36830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сные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(пла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тельные пузыри)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пне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офоры,</a:t>
            </a:r>
            <a:r>
              <a:rPr lang="ru-RU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сль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ает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ение.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ении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онцы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ся,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000" spc="-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лее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лую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о-оран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ую</a:t>
            </a:r>
            <a:r>
              <a:rPr lang="ru-RU" sz="20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превраща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0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рецеп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 обра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онцеп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афидии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0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DAB69-B52C-BF7F-9F34-837BE6F51638}"/>
              </a:ext>
            </a:extLst>
          </p:cNvPr>
          <p:cNvSpPr txBox="1"/>
          <p:nvPr/>
        </p:nvSpPr>
        <p:spPr>
          <a:xfrm>
            <a:off x="1187624" y="116633"/>
            <a:ext cx="79928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 Красные </a:t>
            </a:r>
            <a:r>
              <a:rPr lang="ru-RU" sz="20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доросли – 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Rhodophyta</a:t>
            </a: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7465" indent="457200" algn="just"/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Красные</a:t>
            </a:r>
            <a:r>
              <a:rPr lang="ru-RU" sz="20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сли, </a:t>
            </a:r>
            <a:r>
              <a:rPr lang="ru-RU" sz="2000" spc="-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урые,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морские.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Окрас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красных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арьи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син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зеленой до темно-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о-ро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ой,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язано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1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офорах: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хлорофиллов</a:t>
            </a:r>
            <a:r>
              <a:rPr lang="ru-RU" sz="20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тиноидов</a:t>
            </a:r>
            <a:r>
              <a:rPr lang="ru-RU" sz="2000" spc="-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эри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оцианина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ллофи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оцианина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красных</a:t>
            </a:r>
            <a:r>
              <a:rPr lang="ru-RU" sz="20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ru-RU" sz="20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оидной</a:t>
            </a:r>
            <a:r>
              <a:rPr lang="ru-RU" sz="20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мы,</a:t>
            </a:r>
            <a:r>
              <a:rPr lang="ru-RU" sz="20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7465" lvl="0" indent="457200" algn="just">
              <a:buClr>
                <a:srgbClr val="231F20"/>
              </a:buClr>
              <a:buSzPts val="1100"/>
              <a:buFont typeface="Times New Roman" panose="02020603050405020304" pitchFamily="18" charset="0"/>
              <a:buChar char="–"/>
              <a:tabLst>
                <a:tab pos="177800" algn="l"/>
              </a:tabLst>
            </a:pP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1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ленных</a:t>
            </a:r>
            <a:r>
              <a:rPr lang="ru-RU" sz="2000" spc="1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нитей,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прикрепленных к</a:t>
            </a:r>
            <a:r>
              <a:rPr lang="ru-RU" sz="20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мощью</a:t>
            </a:r>
            <a:r>
              <a:rPr lang="ru-RU" sz="20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оидов.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20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lang="ru-RU" sz="20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ляе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дст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гамный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енский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арпо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  <a:r>
              <a:rPr lang="ru-RU" sz="2000" i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i="1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2000" i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льшинст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красных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лоридей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оит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расширенной</a:t>
            </a:r>
            <a:r>
              <a:rPr lang="ru-RU" sz="20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льной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брюш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ru-RU" sz="20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чающе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яйцеклет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огины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0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бангиевых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Антеридии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мелкие</a:t>
            </a:r>
            <a:r>
              <a:rPr lang="ru-RU" sz="2000" spc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етные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ации).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цикле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имеется и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морфная смена по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ления.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2FF3D2-C672-F04B-7345-15276C924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581128"/>
            <a:ext cx="2952328" cy="20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81983-8D0E-2A00-4AEC-4FB5EAEC18A5}"/>
              </a:ext>
            </a:extLst>
          </p:cNvPr>
          <p:cNvSpPr txBox="1"/>
          <p:nvPr/>
        </p:nvSpPr>
        <p:spPr>
          <a:xfrm>
            <a:off x="1043608" y="260649"/>
            <a:ext cx="7992888" cy="321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7120" marR="857885" algn="ctr"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Бангиевые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Bangiophiceae</a:t>
            </a:r>
            <a:endParaRPr lang="ru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7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24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дч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2400" spc="2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офорам</a:t>
            </a:r>
            <a:r>
              <a:rPr lang="ru-RU" sz="2400" spc="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пиреноидами.</a:t>
            </a:r>
            <a:r>
              <a:rPr lang="ru-RU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утст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поры</a:t>
            </a:r>
            <a:r>
              <a:rPr lang="ru-RU" sz="2400" spc="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ru-RU" sz="24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ами.</a:t>
            </a:r>
            <a:r>
              <a:rPr lang="ru-RU" sz="24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ru-RU" sz="24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4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4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огины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spc="1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ра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 – мон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спорами.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7000"/>
              </a:lnSpc>
              <a:spcAft>
                <a:spcPts val="0"/>
              </a:spcAft>
            </a:pP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порфира (</a:t>
            </a:r>
            <a:r>
              <a:rPr lang="en-US" sz="24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Porphyra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распр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ранен в</a:t>
            </a:r>
            <a:r>
              <a:rPr lang="ru-RU" sz="24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ерных</a:t>
            </a:r>
            <a:r>
              <a:rPr lang="ru-RU" sz="24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жных прибрежных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онах. 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лис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овидный</a:t>
            </a:r>
            <a:r>
              <a:rPr lang="ru-RU" sz="24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пурпурно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ц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24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порфиры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1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пищу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усст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енно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ания.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BF13F-7277-7F1D-2199-B9AD71D2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52" y="5229200"/>
            <a:ext cx="3752850" cy="1219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117ED4-F7DB-2C96-D2B4-5C755CA0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74734"/>
            <a:ext cx="5184576" cy="19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0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CA39B-AE30-072C-056F-1F711082F174}"/>
              </a:ext>
            </a:extLst>
          </p:cNvPr>
          <p:cNvSpPr txBox="1"/>
          <p:nvPr/>
        </p:nvSpPr>
        <p:spPr>
          <a:xfrm>
            <a:off x="971600" y="188640"/>
            <a:ext cx="7848872" cy="497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3770" marR="725170" algn="ctr">
              <a:spcAft>
                <a:spcPts val="0"/>
              </a:spcAft>
            </a:pP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000" b="1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лоридеевые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Florideophyceae</a:t>
            </a: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7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 с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парие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льными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офорами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пиреноидов.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ежду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поры.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арпо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000" spc="-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огиной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орения </a:t>
            </a:r>
            <a:r>
              <a:rPr lang="ru-RU" sz="20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онимо</a:t>
            </a:r>
            <a:r>
              <a:rPr lang="ru-RU" sz="20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ласты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мощью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spc="-9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онимо</a:t>
            </a:r>
            <a:r>
              <a:rPr lang="ru-RU" sz="20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ласты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ущие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спорангии, 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собая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енерация –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</a:t>
            </a:r>
            <a:r>
              <a:rPr lang="ru-RU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спорофи</a:t>
            </a:r>
            <a:r>
              <a:rPr lang="ru-RU" sz="2000" spc="-8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6000"/>
              </a:lnSpc>
              <a:spcAft>
                <a:spcPts val="0"/>
              </a:spcAft>
            </a:pP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Batrachospermum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ранен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 с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прозр</a:t>
            </a:r>
            <a:r>
              <a:rPr lang="ru-RU" sz="20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чной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дой,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озерах.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lang="ru-RU" sz="20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сильно</a:t>
            </a:r>
            <a:r>
              <a:rPr lang="ru-RU" sz="2000" spc="1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раз- </a:t>
            </a:r>
            <a:r>
              <a:rPr lang="ru-RU" sz="20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ленно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лив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о-зеленно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2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видно,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аждый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ляет</a:t>
            </a:r>
            <a:r>
              <a:rPr lang="ru-RU" sz="2000" spc="2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ru-RU" sz="2000" spc="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нить, с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ящую</a:t>
            </a:r>
            <a:r>
              <a:rPr lang="ru-RU" sz="20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ряда</a:t>
            </a:r>
            <a:r>
              <a:rPr lang="ru-RU" sz="20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упных</a:t>
            </a:r>
            <a:r>
              <a:rPr lang="ru-RU" sz="20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етных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ок.</a:t>
            </a:r>
            <a:r>
              <a:rPr lang="ru-RU" sz="20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жае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ловым</a:t>
            </a:r>
            <a:r>
              <a:rPr lang="ru-RU" sz="2000" spc="1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путем.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арпо</a:t>
            </a:r>
            <a:r>
              <a:rPr lang="ru-RU" sz="20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</a:t>
            </a:r>
            <a:r>
              <a:rPr lang="ru-RU" sz="2000" spc="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антеридии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на ассимиля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орах, и п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 опл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орения</a:t>
            </a:r>
            <a:r>
              <a:rPr lang="ru-RU" sz="20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арпо</a:t>
            </a:r>
            <a:r>
              <a:rPr lang="ru-RU" sz="2000" spc="-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арпий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ящий из б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льшо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арп</a:t>
            </a:r>
            <a:r>
              <a:rPr lang="ru-RU" sz="2000" spc="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9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E84E00-BA76-0A91-8F97-6F25D326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0728"/>
            <a:ext cx="6293499" cy="52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73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kk-KZ" dirty="0">
                <a:latin typeface="Comic Sans MS" pitchFamily="66" charset="0"/>
              </a:rPr>
              <a:t>Спасибо за внимание!</a:t>
            </a:r>
          </a:p>
          <a:p>
            <a:pPr algn="ctr">
              <a:buNone/>
            </a:pPr>
            <a:r>
              <a:rPr lang="kk-KZ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143000"/>
          </a:xfrm>
        </p:spPr>
        <p:txBody>
          <a:bodyPr>
            <a:noAutofit/>
          </a:bodyPr>
          <a:lstStyle/>
          <a:p>
            <a:r>
              <a:rPr lang="kk-KZ" sz="2800" b="1" dirty="0"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знакомство с особенностями строения </a:t>
            </a: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ОТДЕЛЫ ДИАТОМОВЫЕ, БУРЫЕ И КРАСНЫЕ ВОДОРОСЛИ.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51495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Отдел Диатомовые водоросли </a:t>
            </a:r>
            <a:r>
              <a:rPr lang="ru-RU" dirty="0"/>
              <a:t>– </a:t>
            </a:r>
            <a:r>
              <a:rPr lang="ru-RU" dirty="0" err="1"/>
              <a:t>Diatomeae</a:t>
            </a:r>
            <a:r>
              <a:rPr lang="ru-RU" dirty="0"/>
              <a:t>, </a:t>
            </a:r>
            <a:r>
              <a:rPr lang="ru-RU" dirty="0" err="1"/>
              <a:t>Bacillariophyta</a:t>
            </a:r>
            <a:endParaRPr lang="ru-RU" dirty="0"/>
          </a:p>
          <a:p>
            <a:r>
              <a:rPr lang="ru-RU" dirty="0"/>
              <a:t>Диатомовые одноклеточные  и  колониальные  </a:t>
            </a:r>
            <a:r>
              <a:rPr lang="ru-RU" dirty="0" err="1"/>
              <a:t>микроскопиче</a:t>
            </a:r>
            <a:r>
              <a:rPr lang="ru-RU" dirty="0"/>
              <a:t>- </a:t>
            </a:r>
            <a:r>
              <a:rPr lang="ru-RU" dirty="0" err="1"/>
              <a:t>ские</a:t>
            </a:r>
            <a:r>
              <a:rPr lang="ru-RU" dirty="0"/>
              <a:t> водоросли. Это обширный отдел, в котором около 10 000 </a:t>
            </a:r>
            <a:r>
              <a:rPr lang="ru-RU" dirty="0" err="1"/>
              <a:t>ви</a:t>
            </a:r>
            <a:r>
              <a:rPr lang="ru-RU" dirty="0"/>
              <a:t>- </a:t>
            </a:r>
            <a:r>
              <a:rPr lang="ru-RU" dirty="0" err="1"/>
              <a:t>дов</a:t>
            </a:r>
            <a:r>
              <a:rPr lang="ru-RU" dirty="0"/>
              <a:t>.</a:t>
            </a:r>
          </a:p>
          <a:p>
            <a:r>
              <a:rPr lang="ru-RU" dirty="0"/>
              <a:t>Распространены в бентосе и в планктоне, в верхних слоях по- </a:t>
            </a:r>
            <a:r>
              <a:rPr lang="ru-RU" dirty="0" err="1"/>
              <a:t>чвы</a:t>
            </a:r>
            <a:r>
              <a:rPr lang="ru-RU" dirty="0"/>
              <a:t>, на скалах, в горячих источниках, на снегу и во льдах. По си- </a:t>
            </a:r>
            <a:r>
              <a:rPr lang="ru-RU" dirty="0" err="1"/>
              <a:t>стеме</a:t>
            </a:r>
            <a:r>
              <a:rPr lang="ru-RU" dirty="0"/>
              <a:t> Белякова Г.А. (2007), данный отдел относится к отделу Ох- </a:t>
            </a:r>
            <a:r>
              <a:rPr lang="ru-RU" dirty="0" err="1"/>
              <a:t>рофиты</a:t>
            </a:r>
            <a:r>
              <a:rPr lang="ru-RU" dirty="0"/>
              <a:t> (</a:t>
            </a:r>
            <a:r>
              <a:rPr lang="ru-RU" dirty="0" err="1"/>
              <a:t>Ochrophyta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563488"/>
            <a:ext cx="749808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F0C5E-7910-6CB8-4C43-3ECAAF823085}"/>
              </a:ext>
            </a:extLst>
          </p:cNvPr>
          <p:cNvSpPr txBox="1"/>
          <p:nvPr/>
        </p:nvSpPr>
        <p:spPr>
          <a:xfrm>
            <a:off x="1115616" y="332656"/>
            <a:ext cx="70567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Строение клетки диатомовых водорослей</a:t>
            </a:r>
            <a:r>
              <a:rPr lang="ru-RU" dirty="0"/>
              <a:t>: к наружи уплотненному слою протопласта клетки (плазмолемме) плотно примыкает панцирь из кремнезема; панцирь состоит из двух половинок, надевающихся друг на друга (как крышка на коробку), каждая половинка состоит из створки и спаянного с ней </a:t>
            </a:r>
            <a:r>
              <a:rPr lang="ru-RU" dirty="0" err="1"/>
              <a:t>пояскового</a:t>
            </a:r>
            <a:r>
              <a:rPr lang="ru-RU" dirty="0"/>
              <a:t> кольца; большая створка – </a:t>
            </a:r>
            <a:r>
              <a:rPr lang="ru-RU" dirty="0" err="1"/>
              <a:t>эпитека</a:t>
            </a:r>
            <a:r>
              <a:rPr lang="ru-RU" dirty="0"/>
              <a:t> (крышка) охватывает </a:t>
            </a:r>
            <a:r>
              <a:rPr lang="ru-RU" dirty="0" err="1"/>
              <a:t>поясковым</a:t>
            </a:r>
            <a:r>
              <a:rPr lang="ru-RU" dirty="0"/>
              <a:t> кольцом поясок меньшей створки – </a:t>
            </a:r>
            <a:r>
              <a:rPr lang="ru-RU" dirty="0" err="1"/>
              <a:t>гипотеки</a:t>
            </a:r>
            <a:r>
              <a:rPr lang="ru-RU" dirty="0"/>
              <a:t> (коробочки).</a:t>
            </a:r>
            <a:endParaRPr lang="ru-KZ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FB3CB7-BB7A-B869-F15D-A680E752C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86" y="2420888"/>
            <a:ext cx="712784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1052736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1942" y="764704"/>
            <a:ext cx="7891746" cy="5760640"/>
          </a:xfrm>
        </p:spPr>
        <p:txBody>
          <a:bodyPr>
            <a:normAutofit/>
          </a:bodyPr>
          <a:lstStyle/>
          <a:p>
            <a:pPr marL="74930" marR="37465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</a:t>
            </a:r>
            <a:r>
              <a:rPr lang="ru-RU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ация</a:t>
            </a:r>
            <a:r>
              <a:rPr lang="ru-RU" sz="1800" b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мовых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онфигурации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</a:t>
            </a:r>
            <a:r>
              <a:rPr lang="ru-RU" sz="18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орки.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30" marR="36830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рич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ских</a:t>
            </a:r>
            <a:r>
              <a:rPr lang="ru-RU" sz="18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</a:t>
            </a:r>
            <a:r>
              <a:rPr lang="en-US" sz="1800" i="1" spc="-4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ophyceae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</a:t>
            </a:r>
            <a:r>
              <a:rPr lang="ru-RU" sz="18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ороны</a:t>
            </a:r>
            <a:r>
              <a:rPr lang="ru-RU" sz="18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орки име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ради</a:t>
            </a:r>
            <a:r>
              <a:rPr lang="ru-RU" sz="18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льную симме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рию (чер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них м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жно про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ме- нее 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пл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стей симме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рии), а у клас</a:t>
            </a:r>
            <a:r>
              <a:rPr lang="ru-RU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перистые или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пенн</a:t>
            </a:r>
            <a:r>
              <a:rPr lang="ru-RU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Pennatophyceae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spc="-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ороннюю</a:t>
            </a:r>
            <a:r>
              <a:rPr lang="ru-RU" sz="18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лее</a:t>
            </a:r>
            <a:r>
              <a:rPr lang="en-US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8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</a:t>
            </a:r>
            <a:r>
              <a:rPr lang="en-US" sz="1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en-US" sz="18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spc="2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стей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симме</a:t>
            </a:r>
            <a:r>
              <a:rPr lang="en-US" sz="1800" spc="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рии</a:t>
            </a:r>
            <a:r>
              <a:rPr lang="en-US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Размножаются диатомовые водоросли вегетативно делением клеток, половым путем.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лее распр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ранены виды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пинн</a:t>
            </a:r>
            <a:r>
              <a:rPr lang="ru-RU" sz="2000" spc="-4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лярия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Pinnularia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из</a:t>
            </a:r>
            <a:r>
              <a:rPr lang="ru-RU" sz="20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перистых</a:t>
            </a:r>
            <a:endParaRPr lang="en-US" sz="2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30" marR="37465" indent="215900" algn="just">
              <a:lnSpc>
                <a:spcPct val="104000"/>
              </a:lnSpc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 или у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24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сных 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емов.</a:t>
            </a:r>
            <a:endParaRPr lang="en-US" sz="24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30" marR="37465" indent="215900" algn="just">
              <a:lnSpc>
                <a:spcPct val="104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B47D0-9933-D2A4-5CEE-D20AFC45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</a:t>
            </a:r>
            <a:r>
              <a:rPr lang="ru-RU" dirty="0" err="1"/>
              <a:t>пиннулярии</a:t>
            </a:r>
            <a:r>
              <a:rPr lang="ru-RU" dirty="0"/>
              <a:t>: 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94D67F-BF83-1E77-AB2F-C7E1AC97D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1484784"/>
            <a:ext cx="3456384" cy="282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A111F-2A46-CBE9-F521-C20E7F8C0E2A}"/>
              </a:ext>
            </a:extLst>
          </p:cNvPr>
          <p:cNvSpPr txBox="1"/>
          <p:nvPr/>
        </p:nvSpPr>
        <p:spPr>
          <a:xfrm rot="10800000" flipV="1">
            <a:off x="1435608" y="4724017"/>
            <a:ext cx="67367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Рисунок  – Строение </a:t>
            </a:r>
            <a:r>
              <a:rPr lang="ru-RU" dirty="0" err="1"/>
              <a:t>пиннулярии</a:t>
            </a:r>
            <a:r>
              <a:rPr lang="ru-RU" dirty="0"/>
              <a:t>: вид со стороны пояска (1), со стороны шва (2), вскрытая клетка (3), поперечный срез через клетку (4), 5 – </a:t>
            </a:r>
            <a:r>
              <a:rPr lang="ru-RU" dirty="0" err="1"/>
              <a:t>циклотелла</a:t>
            </a:r>
            <a:r>
              <a:rPr lang="ru-RU" dirty="0"/>
              <a:t>;</a:t>
            </a:r>
          </a:p>
          <a:p>
            <a:r>
              <a:rPr lang="ru-RU" dirty="0"/>
              <a:t>а – </a:t>
            </a:r>
            <a:r>
              <a:rPr lang="ru-RU" dirty="0" err="1"/>
              <a:t>гипотека</a:t>
            </a:r>
            <a:r>
              <a:rPr lang="ru-RU" dirty="0"/>
              <a:t>, б – </a:t>
            </a:r>
            <a:r>
              <a:rPr lang="ru-RU" dirty="0" err="1"/>
              <a:t>эпитека</a:t>
            </a:r>
            <a:r>
              <a:rPr lang="ru-RU" dirty="0"/>
              <a:t>, в – шов, г – узелок, д – хромопласт, е – пиреноиды, ж – цитоплазма, з – ядро, и – вакуоль </a:t>
            </a:r>
          </a:p>
        </p:txBody>
      </p:sp>
    </p:spTree>
    <p:extLst>
      <p:ext uri="{BB962C8B-B14F-4D97-AF65-F5344CB8AC3E}">
        <p14:creationId xmlns:p14="http://schemas.microsoft.com/office/powerpoint/2010/main" val="113453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8694F-F705-9710-35AC-374DC7B9481E}"/>
              </a:ext>
            </a:extLst>
          </p:cNvPr>
          <p:cNvSpPr txBox="1"/>
          <p:nvPr/>
        </p:nvSpPr>
        <p:spPr>
          <a:xfrm>
            <a:off x="1043608" y="44624"/>
            <a:ext cx="79208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Бурые водоросли –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Phaeophyta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Бурые водоросли – морские водоросли бурого цвета за счет пигментов  хлорофиллов «а» и «с», β-каротина и ксантофиллов (особенно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фукоксантина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6B3E72-AEA7-7CF9-7759-4AFD486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72" y="3429000"/>
            <a:ext cx="4203551" cy="3064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D9F95-6E38-523C-7C22-4BEE8019913F}"/>
              </a:ext>
            </a:extLst>
          </p:cNvPr>
          <p:cNvSpPr txBox="1"/>
          <p:nvPr/>
        </p:nvSpPr>
        <p:spPr>
          <a:xfrm>
            <a:off x="1259632" y="116632"/>
            <a:ext cx="7416824" cy="570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37465" indent="215900" algn="just">
              <a:lnSpc>
                <a:spcPct val="102000"/>
              </a:lnSpc>
              <a:spcBef>
                <a:spcPts val="395"/>
              </a:spcBef>
              <a:spcAft>
                <a:spcPts val="0"/>
              </a:spcAft>
            </a:pPr>
            <a:r>
              <a:rPr lang="ru-RU" sz="24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роение  клетки. 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Хлоропласты,  или  хр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офоры, 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2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400" spc="2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чки,</a:t>
            </a:r>
            <a:r>
              <a:rPr lang="ru-RU" sz="2400" spc="2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руж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ены</a:t>
            </a:r>
            <a:r>
              <a:rPr lang="ru-RU" sz="2400" spc="2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жной</a:t>
            </a:r>
            <a:r>
              <a:rPr lang="ru-RU" sz="2400" spc="2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системой</a:t>
            </a:r>
            <a:r>
              <a:rPr lang="ru-RU" sz="2400" spc="2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мембран,</a:t>
            </a:r>
            <a:r>
              <a:rPr lang="ru-RU" sz="2400" spc="2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в</a:t>
            </a:r>
            <a:r>
              <a:rPr lang="ru-RU" sz="24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язи  </a:t>
            </a:r>
            <a:r>
              <a:rPr lang="ru-RU" sz="24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4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ядра</a:t>
            </a:r>
            <a:r>
              <a:rPr lang="ru-RU" sz="24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хлоропластной</a:t>
            </a:r>
            <a:r>
              <a:rPr lang="ru-RU" sz="2400" spc="1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эндопла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етью». М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хлороплас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пер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пар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ллельными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х-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тила</a:t>
            </a:r>
            <a:r>
              <a:rPr lang="ru-RU" sz="24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оидными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ламеллами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руж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енными 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дной или н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лькими периферич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скими  (оп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ясы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ающими)</a:t>
            </a:r>
            <a:r>
              <a:rPr lang="ru-RU" sz="2400" spc="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ламеллами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С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дный</a:t>
            </a:r>
            <a:r>
              <a:rPr lang="ru-RU" sz="2400" spc="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тила</a:t>
            </a:r>
            <a:r>
              <a:rPr lang="ru-RU" sz="2400" spc="-5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оидов</a:t>
            </a:r>
            <a:r>
              <a:rPr lang="ru-RU" sz="24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пиреноид выс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упает</a:t>
            </a:r>
            <a:r>
              <a:rPr lang="ru-RU" sz="24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хлороплас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r>
              <a:rPr lang="ru-RU" sz="24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735" algn="just">
              <a:spcAft>
                <a:spcPts val="0"/>
              </a:spcAft>
            </a:pPr>
            <a:r>
              <a:rPr lang="ru-RU" sz="2400" spc="-8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енофор</a:t>
            </a:r>
            <a:r>
              <a:rPr lang="ru-RU" sz="24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льцевидный,</a:t>
            </a:r>
            <a:r>
              <a:rPr lang="ru-RU" sz="2400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spc="1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периферич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скими</a:t>
            </a:r>
            <a:r>
              <a:rPr lang="ru-RU" sz="2400" spc="1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ламеллами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пасные пр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– 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арид ламинарин, ш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мный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r>
              <a:rPr lang="ru-RU" sz="24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асло.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онадные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спора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гаме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име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 и жгутик.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3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48EB2-37DC-6881-84A7-AF37BEFC233A}"/>
              </a:ext>
            </a:extLst>
          </p:cNvPr>
          <p:cNvSpPr txBox="1"/>
          <p:nvPr/>
        </p:nvSpPr>
        <p:spPr>
          <a:xfrm>
            <a:off x="1187624" y="198839"/>
            <a:ext cx="7272808" cy="380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37465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 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урых 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слей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е,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и поло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тивн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У</a:t>
            </a:r>
            <a:r>
              <a:rPr lang="ru-RU" sz="24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24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4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овые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4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(специ</a:t>
            </a:r>
            <a:r>
              <a:rPr lang="ru-RU" sz="24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лизиро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анные</a:t>
            </a:r>
            <a:r>
              <a:rPr lang="ru-RU" sz="24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чки). Б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ра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спорами, мон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спорами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ра- спорами</a:t>
            </a:r>
            <a:r>
              <a:rPr lang="ru-RU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</a:t>
            </a:r>
            <a:r>
              <a:rPr lang="ru-RU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орых</a:t>
            </a:r>
            <a:r>
              <a:rPr lang="ru-RU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ru-RU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ет).</a:t>
            </a:r>
            <a:r>
              <a:rPr lang="ru-RU" sz="2400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4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400" spc="-10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</a:t>
            </a:r>
            <a:r>
              <a:rPr lang="ru-RU" sz="24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spc="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о-,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етеро-</a:t>
            </a:r>
            <a:r>
              <a:rPr lang="ru-RU" sz="24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оогамия.</a:t>
            </a:r>
            <a:r>
              <a:rPr lang="ru-RU" sz="24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льшинст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1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цикле</a:t>
            </a:r>
            <a:r>
              <a:rPr lang="ru-RU" sz="2400" spc="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400" spc="9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</a:t>
            </a:r>
            <a:r>
              <a:rPr lang="ru-RU" sz="24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и</a:t>
            </a:r>
            <a:r>
              <a:rPr lang="ru-RU" sz="24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морфная или 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ru-RU" sz="24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морфная смена по</a:t>
            </a:r>
            <a:r>
              <a:rPr lang="ru-RU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лений.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18808D-CAF6-8250-B0E3-061E2138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645024"/>
            <a:ext cx="2677951" cy="30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C8C9A-F1F6-CE21-682C-9C1E8E317306}"/>
              </a:ext>
            </a:extLst>
          </p:cNvPr>
          <p:cNvSpPr txBox="1"/>
          <p:nvPr/>
        </p:nvSpPr>
        <p:spPr>
          <a:xfrm>
            <a:off x="1115616" y="116632"/>
            <a:ext cx="7776864" cy="462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581025" algn="ctr">
              <a:spcAft>
                <a:spcPts val="0"/>
              </a:spcAft>
            </a:pP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000" b="1" spc="-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етеро</a:t>
            </a:r>
            <a:r>
              <a:rPr lang="ru-RU" sz="20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</a:t>
            </a:r>
            <a:r>
              <a:rPr lang="ru-RU" sz="2000" b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тные –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Heterogeneratae</a:t>
            </a: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1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жизненн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цикле прео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ладает спорофи</a:t>
            </a:r>
            <a:r>
              <a:rPr lang="ru-RU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ленный 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упными мно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чными </a:t>
            </a:r>
            <a:r>
              <a:rPr lang="ru-RU" sz="20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слями сл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ения, га-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lang="ru-RU" sz="20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опич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скими, час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дуциро</a:t>
            </a:r>
            <a:r>
              <a:rPr lang="ru-RU" sz="2000" spc="-1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анны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 до н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льких 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 нитч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тыми зар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ламинария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Laminaria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</a:t>
            </a:r>
            <a:r>
              <a:rPr lang="ru-RU" sz="20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</a:t>
            </a:r>
            <a:r>
              <a:rPr lang="ru-RU" sz="20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ранены в 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ерных</a:t>
            </a:r>
            <a:r>
              <a:rPr lang="ru-RU" sz="20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морях. 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ра</a:t>
            </a:r>
            <a:r>
              <a:rPr lang="ru-RU" sz="20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членены на лис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овидную</a:t>
            </a:r>
            <a:r>
              <a:rPr lang="ru-RU" sz="20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пластин-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черешок, 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огтевидные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оиды.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1000"/>
              </a:lnSpc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Черешок</a:t>
            </a:r>
            <a:r>
              <a:rPr lang="ru-RU" sz="20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ламинарии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оит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1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</a:t>
            </a:r>
            <a:r>
              <a:rPr lang="ru-RU" sz="2000" spc="1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ок:</a:t>
            </a:r>
            <a:r>
              <a:rPr lang="ru-RU" sz="2000" spc="1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ru-RU" sz="2000" spc="-5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окле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чный</a:t>
            </a:r>
            <a:r>
              <a:rPr lang="ru-RU" sz="2000" spc="2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жной</a:t>
            </a:r>
            <a:r>
              <a:rPr lang="ru-RU" sz="2000" spc="2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оры,</a:t>
            </a:r>
            <a:r>
              <a:rPr lang="ru-RU" sz="2000" spc="2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упнокле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чный</a:t>
            </a:r>
            <a:r>
              <a:rPr lang="ru-RU" sz="2000" spc="2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ренней </a:t>
            </a:r>
            <a:r>
              <a:rPr lang="ru-RU" sz="20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</a:t>
            </a:r>
            <a:r>
              <a:rPr lang="ru-RU" sz="2000" spc="2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дцевины.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195"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ламинарии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лым и 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ловым</a:t>
            </a:r>
            <a:r>
              <a:rPr lang="ru-RU" sz="20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" marR="37465" indent="215900" algn="just">
              <a:lnSpc>
                <a:spcPct val="101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0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ения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спорангии</a:t>
            </a:r>
            <a:r>
              <a:rPr lang="ru-RU" sz="20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по о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еим 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оронам лис</a:t>
            </a:r>
            <a:r>
              <a:rPr lang="ru-RU" sz="20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овидной</a:t>
            </a:r>
            <a:r>
              <a:rPr lang="ru-RU" sz="20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пластинки).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90"/>
              </a:spcBef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32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1082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Comic Sans MS</vt:lpstr>
      <vt:lpstr>Corbel</vt:lpstr>
      <vt:lpstr>Gill Sans MT</vt:lpstr>
      <vt:lpstr>Times New Roman</vt:lpstr>
      <vt:lpstr>Verdana</vt:lpstr>
      <vt:lpstr>Wingdings 2</vt:lpstr>
      <vt:lpstr>Солнцестояние</vt:lpstr>
      <vt:lpstr>Лекция 4. ОТДЕЛЫ ДИАТОМОВЫЕ, БУРЫЕ И КРАСНЫЕ ВОДОРОСЛИ. </vt:lpstr>
      <vt:lpstr>Цель: знакомство с особенностями строения ОТДЕЛЫ ДИАТОМОВЫЕ, БУРЫЕ И КРАСНЫЕ ВОДОРОСЛИ.  </vt:lpstr>
      <vt:lpstr>   </vt:lpstr>
      <vt:lpstr>Презентация PowerPoint</vt:lpstr>
      <vt:lpstr>Строение пиннулярии: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Мхи, плауны,  хвощи, папоротники. Голосеменные растения</dc:title>
  <dc:creator>Инелова Зарина</dc:creator>
  <cp:lastModifiedBy>Инелова Зарина</cp:lastModifiedBy>
  <cp:revision>11</cp:revision>
  <dcterms:created xsi:type="dcterms:W3CDTF">2015-02-16T05:23:36Z</dcterms:created>
  <dcterms:modified xsi:type="dcterms:W3CDTF">2024-09-23T09:02:40Z</dcterms:modified>
</cp:coreProperties>
</file>